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6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07C5-E64B-483B-8006-018A7294317D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A1DE-64F8-406E-89A7-0E6202A3A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: Ask skill lync to create the diagram shown</a:t>
            </a: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35f13984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a35f13984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a35f13984c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35f13984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a35f13984c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a35f13984c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: need SL to get the diagram for the geometry.</a:t>
            </a:r>
            <a:endParaRPr/>
          </a:p>
        </p:txBody>
      </p:sp>
      <p:sp>
        <p:nvSpPr>
          <p:cNvPr id="270" name="Google Shape;27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35f13984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a35f13984c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a35f13984c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35f13984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a35f13984c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a35f13984c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35f13984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a35f13984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a35f13984c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5f13984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a35f13984c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a35f13984c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133-447A-451F-AA62-AC708941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933F-EB4D-4909-A96E-0A1F2AC72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4E238-AE88-46F1-8C73-18580D633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29535-B6C5-45AF-B074-C4A4952C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2911-0855-4B05-950E-15B3E0B0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6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795F-59F3-4705-8473-434CE2A3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A96BC-8920-4AB0-918A-37AA4A85C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F9DF5-AA96-44A3-901B-5AC50589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EAB2-C415-4655-88E0-5626A7D2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C453-89DB-4764-A056-60359DAC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4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CF3A8-7D83-4004-A9BE-48873F932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37FDF-4295-486B-B059-8F326821A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2EC4E-AF34-4CDB-9CBE-5FD96280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28C2E-442A-4CED-8BE7-2FA84C17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4A0D2-A849-4A8B-BBE9-4AF9754F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tx">
  <p:cSld name="Main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 sz="4267" u="sng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Gill Sans"/>
              <a:buChar char="○"/>
              <a:defRPr sz="2667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57189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Google Shape;26;p28"/>
          <p:cNvSpPr txBox="1"/>
          <p:nvPr/>
        </p:nvSpPr>
        <p:spPr>
          <a:xfrm>
            <a:off x="731600" y="6507300"/>
            <a:ext cx="8720000" cy="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</a:pPr>
            <a:r>
              <a:rPr lang="en-US" sz="1333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you are interested in this course, please contact +91 8939850851 or send a mail to sales@skill-lync.com</a:t>
            </a:r>
            <a:endParaRPr sz="1333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147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ColTx">
  <p:cSld name="1_Comparis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4000" u="sng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903567" y="1536633"/>
            <a:ext cx="53332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2"/>
          </p:nvPr>
        </p:nvSpPr>
        <p:spPr>
          <a:xfrm>
            <a:off x="6558767" y="1536633"/>
            <a:ext cx="53332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 b="1"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sldNum" idx="12"/>
          </p:nvPr>
        </p:nvSpPr>
        <p:spPr>
          <a:xfrm>
            <a:off x="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1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786-3572-4641-9364-896475D6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FC8A-C0EB-40AF-89BF-964F7C4D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46398-2104-4757-AF85-AF103DAB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5C99-3696-464E-8028-F4AA4260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C2C8C-65CA-47B8-A311-531D4991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8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D02B-7CBB-48E3-A4F5-27C9B949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2ED32-2BD0-44B4-9EEC-9168FE979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ACC14-2E18-4DC8-B0BC-A3AFF1BD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FC78-7779-4FBE-9319-30C61E4B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EC29A-E62A-4CD6-82C7-034D692C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AB98-AD84-49BA-9D89-331DE8A5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3E2F-9E23-4813-989E-13BCC9A50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088D8-C6C6-4253-9867-F87016C8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0D2AA-0CD6-45BD-8FCA-40B19235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334DC-3BCE-49F8-9957-8E3B91E7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B8A3F-7E2B-4D53-94DA-0499DD18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C7A1-42E2-4615-8046-63149915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B8B86-9CF9-4CD0-99E6-C56A41397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949F-B9F1-478A-9A6E-E6AB58807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5094C-4799-4758-83A1-14BB502BF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4EBA5-835E-47E2-A2A3-79CF8811D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5993C-009B-46AA-810B-695935FD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1D071-379D-4EA0-8BF7-0E153D25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B69ED-B3AC-4517-A4C4-E4ADA56B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1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F00B-6AE8-4337-AC93-BEE3804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2FA46-B543-4537-BC53-2C7F5E04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E3F58-76B3-43E1-A080-BDC856F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DC20E-2165-48AE-B2D5-80AFF90A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6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56B69-3FB4-417B-9F24-6F705C3E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DA0C0-B2EE-4E1B-AFA0-5C0AD669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1565-C499-4D14-B22C-54A7D989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9052-123F-46CE-B83F-CFD4CDED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7DFE-E5E5-443C-8553-FACC1B5D0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E4821-7775-4C4D-A6AC-0A8D0850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42E64-E203-49AE-95CA-93591AF1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D5C86-5029-45F0-987F-E6079BA72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27D95-620C-414C-945A-F579F935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9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CC9C-7785-4F7F-B372-69B1B897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F95D-A49B-41CA-AF3B-CF8CFEACE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5D18C-54D1-433B-AE19-02F1EE81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8CA45-A2C1-4635-8C1F-202FFF88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C574A-A234-4672-A0E9-C45F4298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B58D-1E15-408E-A7BA-CB88D29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2E91F-F688-40A4-A9E0-19312239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09EB9-D17C-4707-9600-72A49673A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1B36B-9574-4731-B49B-0C666BC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FCC4-9727-41ED-8C0C-52158336035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BCA5-9FE8-40C1-B5D0-3B12EC8A0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217A-C235-481E-99F6-FD53198FE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C70D6-1D8D-4309-8E0C-DE6DD69FC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8524-3358-4389-A851-7284AF8C5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6E847-F5D1-4E56-89BA-4598C23ED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35f13984c_0_6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Pure Pursuit controller </a:t>
            </a:r>
            <a:endParaRPr/>
          </a:p>
        </p:txBody>
      </p:sp>
      <p:sp>
        <p:nvSpPr>
          <p:cNvPr id="207" name="Google Shape;207;ga35f13984c_0_6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Pure Pursuit controller</a:t>
            </a:r>
            <a:endParaRPr sz="4267"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1"/>
          </p:nvPr>
        </p:nvSpPr>
        <p:spPr>
          <a:xfrm>
            <a:off x="903565" y="1536633"/>
            <a:ext cx="651320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239"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l="18702" r="5972"/>
          <a:stretch/>
        </p:blipFill>
        <p:spPr>
          <a:xfrm>
            <a:off x="7475667" y="1738068"/>
            <a:ext cx="4716333" cy="352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8584733" y="5340767"/>
            <a:ext cx="457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Geometric Bi-cycle model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Pure Pursuit Geometry</a:t>
            </a:r>
            <a:endParaRPr sz="4267"/>
          </a:p>
        </p:txBody>
      </p:sp>
      <p:sp>
        <p:nvSpPr>
          <p:cNvPr id="224" name="Google Shape;224;p10"/>
          <p:cNvSpPr txBox="1">
            <a:spLocks noGrp="1"/>
          </p:cNvSpPr>
          <p:nvPr>
            <p:ph type="body" idx="1"/>
          </p:nvPr>
        </p:nvSpPr>
        <p:spPr>
          <a:xfrm>
            <a:off x="731607" y="1645133"/>
            <a:ext cx="8003600" cy="484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707"/>
            </a:stretch>
          </a:blip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226" name="Google Shape;226;p10"/>
          <p:cNvSpPr txBox="1"/>
          <p:nvPr/>
        </p:nvSpPr>
        <p:spPr>
          <a:xfrm>
            <a:off x="8967167" y="5247400"/>
            <a:ext cx="32512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 pursuit geometry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l="19559" r="8160"/>
          <a:stretch/>
        </p:blipFill>
        <p:spPr>
          <a:xfrm>
            <a:off x="8735184" y="1932484"/>
            <a:ext cx="3483181" cy="331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Pure Pursuit Geometry </a:t>
            </a:r>
            <a:endParaRPr sz="4267"/>
          </a:p>
        </p:txBody>
      </p:sp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831200" y="1498600"/>
            <a:ext cx="8198000" cy="48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467"/>
            </a:stretch>
          </a:blip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9448800" y="3780225"/>
            <a:ext cx="3251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 pursuit geometry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4">
            <a:alphaModFix/>
          </a:blip>
          <a:srcRect l="19559" r="8160"/>
          <a:stretch/>
        </p:blipFill>
        <p:spPr>
          <a:xfrm>
            <a:off x="8978567" y="780866"/>
            <a:ext cx="3151635" cy="299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5">
            <a:alphaModFix/>
          </a:blip>
          <a:srcRect l="18702" r="5972"/>
          <a:stretch/>
        </p:blipFill>
        <p:spPr>
          <a:xfrm>
            <a:off x="8978567" y="4336001"/>
            <a:ext cx="2941069" cy="219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Pure pursuit tuning</a:t>
            </a:r>
            <a:endParaRPr sz="4267"/>
          </a:p>
        </p:txBody>
      </p:sp>
      <p:sp>
        <p:nvSpPr>
          <p:cNvPr id="243" name="Google Shape;243;p12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10780433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44" name="Google Shape;244;p1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Observations from Pure pursuit controller</a:t>
            </a:r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A short look ahead distance provides smoother tracking, however a small look ahead causes a more oscillatory motion.</a:t>
            </a:r>
            <a:endParaRPr/>
          </a:p>
          <a:p>
            <a:r>
              <a:rPr lang="en-US"/>
              <a:t>Longer look ahead distance results in less oscillations but large steady state errors.</a:t>
            </a:r>
            <a:endParaRPr/>
          </a:p>
          <a:p>
            <a:r>
              <a:rPr lang="en-US"/>
              <a:t>Pure pursuit controller has more robustness to quick transient sections.</a:t>
            </a:r>
            <a:endParaRPr/>
          </a:p>
          <a:p>
            <a:pPr marL="745048" lvl="1" indent="0">
              <a:buNone/>
            </a:pPr>
            <a:endParaRPr/>
          </a:p>
          <a:p>
            <a:pPr indent="-304792">
              <a:buNone/>
            </a:pPr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35f13984c_0_2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/>
              <a:t>Observations from Pure pursuit controller</a:t>
            </a:r>
            <a:endParaRPr/>
          </a:p>
        </p:txBody>
      </p:sp>
      <p:sp>
        <p:nvSpPr>
          <p:cNvPr id="258" name="Google Shape;258;ga35f13984c_0_2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Limitations:</a:t>
            </a:r>
            <a:endParaRPr/>
          </a:p>
          <a:p>
            <a:pPr lvl="1">
              <a:spcBef>
                <a:spcPts val="0"/>
              </a:spcBef>
            </a:pPr>
            <a:r>
              <a:rPr lang="en-US"/>
              <a:t>This type of controller is path dependent and needs to be tuned with the look ahead distance</a:t>
            </a:r>
            <a:endParaRPr/>
          </a:p>
          <a:p>
            <a:pPr indent="0">
              <a:buNone/>
            </a:pPr>
            <a:endParaRPr/>
          </a:p>
        </p:txBody>
      </p:sp>
      <p:sp>
        <p:nvSpPr>
          <p:cNvPr id="259" name="Google Shape;259;ga35f13984c_0_2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5f13984c_0_7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Stanley Controller</a:t>
            </a:r>
            <a:endParaRPr/>
          </a:p>
        </p:txBody>
      </p:sp>
      <p:sp>
        <p:nvSpPr>
          <p:cNvPr id="266" name="Google Shape;266;ga35f13984c_0_7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Stanley Controller</a:t>
            </a:r>
            <a:endParaRPr sz="4267"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6818033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This path tracking approach was used by the Stanford team in the Darpa grand challenge.</a:t>
            </a:r>
            <a:endParaRPr sz="3200"/>
          </a:p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Main difference between Stanley controller and Pure pursuit is the point of reference.</a:t>
            </a:r>
            <a:endParaRPr sz="3200"/>
          </a:p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In Stanley controller the front axle in the bi-cycle model is taken as reference to calculate the cross track error.</a:t>
            </a:r>
            <a:endParaRPr sz="3200"/>
          </a:p>
        </p:txBody>
      </p:sp>
      <p:sp>
        <p:nvSpPr>
          <p:cNvPr id="274" name="Google Shape;274;p1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  <p:sp>
        <p:nvSpPr>
          <p:cNvPr id="275" name="Google Shape;275;p15"/>
          <p:cNvSpPr txBox="1"/>
          <p:nvPr/>
        </p:nvSpPr>
        <p:spPr>
          <a:xfrm>
            <a:off x="8647467" y="5959987"/>
            <a:ext cx="329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Stanley method geometry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1599" y="680368"/>
            <a:ext cx="4217868" cy="274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 rotWithShape="1">
          <a:blip r:embed="rId4">
            <a:alphaModFix/>
          </a:blip>
          <a:srcRect l="20185" r="6649"/>
          <a:stretch/>
        </p:blipFill>
        <p:spPr>
          <a:xfrm>
            <a:off x="8647468" y="3429000"/>
            <a:ext cx="3292000" cy="253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Stanley formulation</a:t>
            </a:r>
            <a:endParaRPr sz="4267"/>
          </a:p>
        </p:txBody>
      </p:sp>
      <p:sp>
        <p:nvSpPr>
          <p:cNvPr id="283" name="Google Shape;283;p16"/>
          <p:cNvSpPr txBox="1">
            <a:spLocks noGrp="1"/>
          </p:cNvSpPr>
          <p:nvPr>
            <p:ph type="body" idx="1"/>
          </p:nvPr>
        </p:nvSpPr>
        <p:spPr>
          <a:xfrm>
            <a:off x="903567" y="1410833"/>
            <a:ext cx="7529200" cy="494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319" b="-1281"/>
            </a:stretch>
          </a:blip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85" name="Google Shape;285;p16"/>
          <p:cNvSpPr txBox="1"/>
          <p:nvPr/>
        </p:nvSpPr>
        <p:spPr>
          <a:xfrm>
            <a:off x="8940801" y="4241801"/>
            <a:ext cx="3259108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Stanley method geometry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2641600" y="4546600"/>
            <a:ext cx="4470400" cy="12300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5">
            <a:alphaModFix/>
          </a:blip>
          <a:srcRect l="20185" r="6649"/>
          <a:stretch/>
        </p:blipFill>
        <p:spPr>
          <a:xfrm>
            <a:off x="8647468" y="1410833"/>
            <a:ext cx="3292000" cy="253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-US"/>
              <a:t>Autonomous Vehicle Controls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-US"/>
              <a:t>Week 5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-US"/>
              <a:t>Lateral Vehicle Control</a:t>
            </a: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fld id="{00000000-1234-1234-1234-123412341234}" type="slidenum"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000000"/>
                </a:buClr>
                <a:buSzPts val="1800"/>
              </a:pPr>
              <a:t>2</a:t>
            </a:fld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Stanley tuning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8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3251200" y="3530600"/>
            <a:ext cx="6807200" cy="12300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Stanley controller observations</a:t>
            </a:r>
            <a:endParaRPr sz="4267"/>
          </a:p>
        </p:txBody>
      </p:sp>
      <p:sp>
        <p:nvSpPr>
          <p:cNvPr id="301" name="Google Shape;301;p19"/>
          <p:cNvSpPr txBox="1">
            <a:spLocks noGrp="1"/>
          </p:cNvSpPr>
          <p:nvPr>
            <p:ph type="body" idx="1"/>
          </p:nvPr>
        </p:nvSpPr>
        <p:spPr>
          <a:xfrm>
            <a:off x="903567" y="1536633"/>
            <a:ext cx="7122800" cy="469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225" b="-7114"/>
            </a:stretch>
          </a:blip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8026399" y="2006601"/>
            <a:ext cx="4470400" cy="15583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Summary 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In this week we learnt basic bicycle model dynamics.</a:t>
            </a:r>
            <a:endParaRPr/>
          </a:p>
          <a:p>
            <a:r>
              <a:rPr lang="en-US"/>
              <a:t>We also implemented and experimented with 2 common robotic path tracking controllers Pure pursuit, Stanley controller.</a:t>
            </a:r>
            <a:endParaRPr/>
          </a:p>
          <a:p>
            <a:pPr marL="101597" indent="0">
              <a:buNone/>
            </a:pPr>
            <a:endParaRPr/>
          </a:p>
          <a:p>
            <a:pPr marL="101597" indent="0">
              <a:buNone/>
            </a:pPr>
            <a:r>
              <a:rPr lang="en-US"/>
              <a:t>In the </a:t>
            </a:r>
            <a:r>
              <a:rPr lang="en-US" b="1"/>
              <a:t>next section</a:t>
            </a:r>
            <a:r>
              <a:rPr lang="en-US"/>
              <a:t> we will be looking into more Dynamics based control methods and implement a lane centering assist feature.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35f13984c_0_5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Image Credits </a:t>
            </a:r>
            <a:endParaRPr/>
          </a:p>
        </p:txBody>
      </p:sp>
      <p:sp>
        <p:nvSpPr>
          <p:cNvPr id="317" name="Google Shape;317;ga35f13984c_0_56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-US"/>
              <a:t>Ian Maddox, CC BY-SA 4.0 &lt;https://creativecommons.org/licenses/by-sa/4.0&gt;, via Wikimedia Commons </a:t>
            </a:r>
            <a:endParaRPr/>
          </a:p>
          <a:p>
            <a:pPr>
              <a:buAutoNum type="arabicPeriod"/>
            </a:pPr>
            <a:r>
              <a:rPr lang="en-US"/>
              <a:t> CC BY-SA 3.0, https://commons.wikimedia.org/w/index.php?curid=307824 </a:t>
            </a:r>
            <a:endParaRPr/>
          </a:p>
          <a:p>
            <a:pPr>
              <a:buAutoNum type="arabicPeriod"/>
            </a:pPr>
            <a:r>
              <a:rPr lang="en-US"/>
              <a:t> Public Domain, https://commons.wikimedia.org/w/index.php?curid=2807954</a:t>
            </a:r>
            <a:endParaRPr/>
          </a:p>
          <a:p>
            <a:pPr indent="0">
              <a:buNone/>
            </a:pPr>
            <a:endParaRPr/>
          </a:p>
        </p:txBody>
      </p:sp>
      <p:sp>
        <p:nvSpPr>
          <p:cNvPr id="318" name="Google Shape;318;ga35f13984c_0_5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35f13984c_0_34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THANK YOU</a:t>
            </a:r>
            <a:endParaRPr/>
          </a:p>
        </p:txBody>
      </p:sp>
      <p:sp>
        <p:nvSpPr>
          <p:cNvPr id="325" name="Google Shape;325;ga35f13984c_0_34"/>
          <p:cNvSpPr txBox="1">
            <a:spLocks noGrp="1"/>
          </p:cNvSpPr>
          <p:nvPr>
            <p:ph type="sldNum" idx="12"/>
          </p:nvPr>
        </p:nvSpPr>
        <p:spPr>
          <a:xfrm>
            <a:off x="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Recap :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In the previous week we 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Saw how to implement longitudinal vehicle control to develop Adaptive Cruise Control feature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Implemented optimal control methods using LQR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Developed an Advanced ACC feature using platooning  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Connected vehicle features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pPr>
                <a:buClr>
                  <a:srgbClr val="000000"/>
                </a:buClr>
              </a:pPr>
              <a:t>3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Table of Contents: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"/>
          </p:nvPr>
        </p:nvSpPr>
        <p:spPr>
          <a:xfrm>
            <a:off x="831200" y="1536634"/>
            <a:ext cx="9227200" cy="35179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11182" indent="-609585">
              <a:buClr>
                <a:srgbClr val="595959"/>
              </a:buClr>
              <a:buFont typeface="Arial"/>
              <a:buChar char="●"/>
            </a:pPr>
            <a:r>
              <a:rPr lang="en-US">
                <a:solidFill>
                  <a:srgbClr val="595959"/>
                </a:solidFill>
              </a:rPr>
              <a:t>Lateral control</a:t>
            </a:r>
            <a:endParaRPr>
              <a:solidFill>
                <a:srgbClr val="595959"/>
              </a:solidFill>
            </a:endParaRPr>
          </a:p>
          <a:p>
            <a:pPr lvl="1">
              <a:spcBef>
                <a:spcPts val="0"/>
              </a:spcBef>
              <a:buClr>
                <a:srgbClr val="595959"/>
              </a:buClr>
            </a:pPr>
            <a:r>
              <a:rPr lang="en-US">
                <a:solidFill>
                  <a:srgbClr val="595959"/>
                </a:solidFill>
              </a:rPr>
              <a:t>Introduction to Lateral Control</a:t>
            </a:r>
            <a:endParaRPr>
              <a:solidFill>
                <a:srgbClr val="595959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Boundary diagram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Type of control methods</a:t>
            </a:r>
            <a:endParaRPr/>
          </a:p>
          <a:p>
            <a:pPr marL="711182" indent="-609585">
              <a:buFont typeface="Arial"/>
              <a:buChar char="●"/>
            </a:pPr>
            <a:r>
              <a:rPr lang="en-US"/>
              <a:t>Lateral Dynamics 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Kinematic Bicycle model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Tire model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Dynamic Bi-cycle model</a:t>
            </a:r>
            <a:endParaRPr/>
          </a:p>
          <a:p>
            <a:pPr indent="-474121">
              <a:buSzPts val="2000"/>
            </a:pPr>
            <a:r>
              <a:rPr lang="en-US"/>
              <a:t>Feedback control system design</a:t>
            </a:r>
            <a:endParaRPr/>
          </a:p>
          <a:p>
            <a:pPr marL="121917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Learning objectives for this week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This week we will 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Learn lateral vehicle control dynamics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Have an overview on various control methods available for lateral control</a:t>
            </a:r>
            <a:endParaRPr/>
          </a:p>
          <a:p>
            <a:pPr lvl="1" indent="-507987">
              <a:spcBef>
                <a:spcPts val="0"/>
              </a:spcBef>
              <a:buSzPts val="2400"/>
            </a:pPr>
            <a:r>
              <a:rPr lang="en-US"/>
              <a:t>Implement a simple geometric based lateral controller</a:t>
            </a:r>
            <a:endParaRPr/>
          </a:p>
          <a:p>
            <a:pPr marL="101597" indent="0">
              <a:buNone/>
            </a:pPr>
            <a:endParaRPr/>
          </a:p>
        </p:txBody>
      </p:sp>
      <p:sp>
        <p:nvSpPr>
          <p:cNvPr id="162" name="Google Shape;162;p4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35f13984c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Lateral Control</a:t>
            </a:r>
            <a:endParaRPr/>
          </a:p>
        </p:txBody>
      </p:sp>
      <p:sp>
        <p:nvSpPr>
          <p:cNvPr id="169" name="Google Shape;169;ga35f13984c_0_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Introduction to Lateral Control</a:t>
            </a:r>
            <a:endParaRPr sz="4267"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1"/>
          </p:nvPr>
        </p:nvSpPr>
        <p:spPr>
          <a:xfrm>
            <a:off x="903565" y="1536633"/>
            <a:ext cx="7414935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Lateral control methods are used to autonomously control the lateral motion of a vehicle (steering control).</a:t>
            </a:r>
            <a:endParaRPr sz="3200"/>
          </a:p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Features include </a:t>
            </a:r>
            <a:endParaRPr sz="3200"/>
          </a:p>
          <a:p>
            <a:pPr lvl="1" indent="-457189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sz="2667"/>
              <a:t>Lane Keeping System (LKS), </a:t>
            </a:r>
            <a:endParaRPr sz="2667"/>
          </a:p>
          <a:p>
            <a:pPr lvl="1" indent="-457189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sz="2667"/>
              <a:t>Lane Centering Assist (LCA)  </a:t>
            </a:r>
            <a:endParaRPr sz="2667"/>
          </a:p>
          <a:p>
            <a:pPr lvl="1" indent="-457189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sz="2667"/>
              <a:t>Lane change departure warning (LCWA).</a:t>
            </a:r>
            <a:endParaRPr/>
          </a:p>
          <a:p>
            <a:pPr indent="-507987">
              <a:lnSpc>
                <a:spcPct val="100000"/>
              </a:lnSpc>
              <a:buSzPts val="2400"/>
            </a:pPr>
            <a:r>
              <a:rPr lang="en-US" sz="3200"/>
              <a:t>In this course, we will build a Lane Centering Assist system to autonomously steer around a track</a:t>
            </a:r>
            <a:endParaRPr sz="3200"/>
          </a:p>
        </p:txBody>
      </p:sp>
      <p:sp>
        <p:nvSpPr>
          <p:cNvPr id="176" name="Google Shape;176;p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8737600" y="2819400"/>
            <a:ext cx="3556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l="7367" t="10241" r="7656"/>
          <a:stretch/>
        </p:blipFill>
        <p:spPr>
          <a:xfrm>
            <a:off x="8021901" y="3029834"/>
            <a:ext cx="4170100" cy="330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7614100" y="5794567"/>
            <a:ext cx="390800" cy="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-US"/>
              <a:t>Boundary Diagram for LCA</a:t>
            </a:r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chemeClr val="dk2"/>
              </a:buClr>
              <a:buSzPts val="1800"/>
            </a:pPr>
            <a:fld id="{00000000-1234-1234-1234-123412341234}" type="slidenum">
              <a:rPr lang="en-US"/>
              <a:pPr>
                <a:buClr>
                  <a:schemeClr val="dk2"/>
                </a:buClr>
                <a:buSzPts val="1800"/>
              </a:pPr>
              <a:t>8</a:t>
            </a:fld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333" y="962800"/>
            <a:ext cx="10448800" cy="587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67"/>
              <a:t>Lateral control methods</a:t>
            </a:r>
            <a:endParaRPr sz="4267"/>
          </a:p>
        </p:txBody>
      </p:sp>
      <p:sp>
        <p:nvSpPr>
          <p:cNvPr id="193" name="Google Shape;193;p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8026400" y="5562096"/>
            <a:ext cx="32920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8067200" y="2884305"/>
            <a:ext cx="32512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903565" y="1498600"/>
            <a:ext cx="7077600" cy="4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Font typeface="Gill Sans"/>
              <a:buChar char="●"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Geometric Path tracking methods exploit geometric relationships between vehicle and path to calculate control inputs.</a:t>
            </a:r>
            <a:endParaRPr sz="2667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Font typeface="Gill Sans"/>
              <a:buChar char="●"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Geometric Path tracking methods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lvl="1" indent="-457189">
              <a:lnSpc>
                <a:spcPct val="115000"/>
              </a:lnSpc>
              <a:buClr>
                <a:schemeClr val="dk2"/>
              </a:buClr>
              <a:buSzPts val="1800"/>
              <a:buFont typeface="Gill Sans"/>
              <a:buAutoNum type="alphaLcPeriod"/>
            </a:pPr>
            <a:r>
              <a:rPr lang="en-US" sz="2667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Pure Pursuit controller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lvl="1" indent="-457189">
              <a:lnSpc>
                <a:spcPct val="115000"/>
              </a:lnSpc>
              <a:buClr>
                <a:schemeClr val="dk2"/>
              </a:buClr>
              <a:buSzPts val="1800"/>
              <a:buFont typeface="Gill Sans"/>
              <a:buAutoNum type="alphaLcPeriod"/>
            </a:pPr>
            <a:r>
              <a:rPr lang="en-US" sz="2667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Stanley Controller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5048" lvl="1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</a:pPr>
            <a:endParaRPr sz="2667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745048" lvl="1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</a:pPr>
            <a:endParaRPr sz="1867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9433" y="1278391"/>
            <a:ext cx="4183667" cy="233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5233" y="3728368"/>
            <a:ext cx="4217868" cy="274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/>
          <p:nvPr/>
        </p:nvSpPr>
        <p:spPr>
          <a:xfrm>
            <a:off x="7310267" y="3211967"/>
            <a:ext cx="474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7180067" y="5924800"/>
            <a:ext cx="43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Widescreen</PresentationFormat>
  <Paragraphs>122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Garamond</vt:lpstr>
      <vt:lpstr>Gill Sans</vt:lpstr>
      <vt:lpstr>Helvetica Neue</vt:lpstr>
      <vt:lpstr>Office Theme</vt:lpstr>
      <vt:lpstr>PowerPoint Presentation</vt:lpstr>
      <vt:lpstr>Autonomous Vehicle Controls</vt:lpstr>
      <vt:lpstr>Recap :</vt:lpstr>
      <vt:lpstr>Table of Contents:</vt:lpstr>
      <vt:lpstr>Learning objectives for this week</vt:lpstr>
      <vt:lpstr>Lateral Control</vt:lpstr>
      <vt:lpstr>Introduction to Lateral Control</vt:lpstr>
      <vt:lpstr>Boundary Diagram for LCA</vt:lpstr>
      <vt:lpstr>Lateral control methods</vt:lpstr>
      <vt:lpstr>Pure Pursuit controller </vt:lpstr>
      <vt:lpstr>Pure Pursuit controller</vt:lpstr>
      <vt:lpstr>Pure Pursuit Geometry</vt:lpstr>
      <vt:lpstr>Pure Pursuit Geometry </vt:lpstr>
      <vt:lpstr>Pure pursuit tuning</vt:lpstr>
      <vt:lpstr>Observations from Pure pursuit controller</vt:lpstr>
      <vt:lpstr>Observations from Pure pursuit controller</vt:lpstr>
      <vt:lpstr>Stanley Controller</vt:lpstr>
      <vt:lpstr>Stanley Controller</vt:lpstr>
      <vt:lpstr>Stanley formulation</vt:lpstr>
      <vt:lpstr>Stanley tuning</vt:lpstr>
      <vt:lpstr>Stanley controller observations</vt:lpstr>
      <vt:lpstr>Summary </vt:lpstr>
      <vt:lpstr>Image Credits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Animesh Sarkar</dc:creator>
  <cp:lastModifiedBy>Animesh Sarkar</cp:lastModifiedBy>
  <cp:revision>1</cp:revision>
  <dcterms:created xsi:type="dcterms:W3CDTF">2022-03-11T10:12:31Z</dcterms:created>
  <dcterms:modified xsi:type="dcterms:W3CDTF">2022-03-11T10:13:08Z</dcterms:modified>
</cp:coreProperties>
</file>